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1"/>
    <p:sldId id="257" r:id="rId32"/>
    <p:sldId id="258" r:id="rId33"/>
    <p:sldId id="259" r:id="rId34"/>
    <p:sldId id="260" r:id="rId35"/>
    <p:sldId id="261" r:id="rId36"/>
    <p:sldId id="262" r:id="rId3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Neue Machina" charset="1" panose="00000500000000000000"/>
      <p:regular r:id="rId10"/>
    </p:embeddedFont>
    <p:embeddedFont>
      <p:font typeface="Neue Machina Light" charset="1" panose="00000400000000000000"/>
      <p:regular r:id="rId11"/>
    </p:embeddedFont>
    <p:embeddedFont>
      <p:font typeface="Neue Machina Ultra-Bold" charset="1" panose="00000900000000000000"/>
      <p:regular r:id="rId12"/>
    </p:embeddedFont>
    <p:embeddedFont>
      <p:font typeface="Montserrat" charset="1" panose="00000500000000000000"/>
      <p:regular r:id="rId13"/>
    </p:embeddedFont>
    <p:embeddedFont>
      <p:font typeface="Montserrat Bold" charset="1" panose="00000800000000000000"/>
      <p:regular r:id="rId14"/>
    </p:embeddedFont>
    <p:embeddedFont>
      <p:font typeface="Montserrat Italics" charset="1" panose="00000500000000000000"/>
      <p:regular r:id="rId15"/>
    </p:embeddedFont>
    <p:embeddedFont>
      <p:font typeface="Montserrat Bold Italics" charset="1" panose="00000800000000000000"/>
      <p:regular r:id="rId16"/>
    </p:embeddedFont>
    <p:embeddedFont>
      <p:font typeface="Montserrat Thin" charset="1" panose="00000300000000000000"/>
      <p:regular r:id="rId17"/>
    </p:embeddedFont>
    <p:embeddedFont>
      <p:font typeface="Montserrat Thin Italics" charset="1" panose="00000300000000000000"/>
      <p:regular r:id="rId18"/>
    </p:embeddedFont>
    <p:embeddedFont>
      <p:font typeface="Montserrat Extra-Light" charset="1" panose="00000300000000000000"/>
      <p:regular r:id="rId19"/>
    </p:embeddedFont>
    <p:embeddedFont>
      <p:font typeface="Montserrat Extra-Light Italics" charset="1" panose="00000300000000000000"/>
      <p:regular r:id="rId20"/>
    </p:embeddedFont>
    <p:embeddedFont>
      <p:font typeface="Montserrat Light" charset="1" panose="00000400000000000000"/>
      <p:regular r:id="rId21"/>
    </p:embeddedFont>
    <p:embeddedFont>
      <p:font typeface="Montserrat Light Italics" charset="1" panose="00000400000000000000"/>
      <p:regular r:id="rId22"/>
    </p:embeddedFont>
    <p:embeddedFont>
      <p:font typeface="Montserrat Medium" charset="1" panose="00000600000000000000"/>
      <p:regular r:id="rId23"/>
    </p:embeddedFont>
    <p:embeddedFont>
      <p:font typeface="Montserrat Medium Italics" charset="1" panose="00000600000000000000"/>
      <p:regular r:id="rId24"/>
    </p:embeddedFont>
    <p:embeddedFont>
      <p:font typeface="Montserrat Semi-Bold" charset="1" panose="00000700000000000000"/>
      <p:regular r:id="rId25"/>
    </p:embeddedFont>
    <p:embeddedFont>
      <p:font typeface="Montserrat Semi-Bold Italics" charset="1" panose="00000700000000000000"/>
      <p:regular r:id="rId26"/>
    </p:embeddedFont>
    <p:embeddedFont>
      <p:font typeface="Montserrat Ultra-Bold" charset="1" panose="00000900000000000000"/>
      <p:regular r:id="rId27"/>
    </p:embeddedFont>
    <p:embeddedFont>
      <p:font typeface="Montserrat Ultra-Bold Italics" charset="1" panose="00000900000000000000"/>
      <p:regular r:id="rId28"/>
    </p:embeddedFont>
    <p:embeddedFont>
      <p:font typeface="Montserrat Heavy" charset="1" panose="00000A00000000000000"/>
      <p:regular r:id="rId29"/>
    </p:embeddedFont>
    <p:embeddedFont>
      <p:font typeface="Montserrat Heavy Italics" charset="1" panose="00000A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slides/slide1.xml" Type="http://schemas.openxmlformats.org/officeDocument/2006/relationships/slide"/><Relationship Id="rId32" Target="slides/slide2.xml" Type="http://schemas.openxmlformats.org/officeDocument/2006/relationships/slide"/><Relationship Id="rId33" Target="slides/slide3.xml" Type="http://schemas.openxmlformats.org/officeDocument/2006/relationships/slide"/><Relationship Id="rId34" Target="slides/slide4.xml" Type="http://schemas.openxmlformats.org/officeDocument/2006/relationships/slide"/><Relationship Id="rId35" Target="slides/slide5.xml" Type="http://schemas.openxmlformats.org/officeDocument/2006/relationships/slide"/><Relationship Id="rId36" Target="slides/slide6.xml" Type="http://schemas.openxmlformats.org/officeDocument/2006/relationships/slide"/><Relationship Id="rId37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2.pn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5.png" Type="http://schemas.openxmlformats.org/officeDocument/2006/relationships/image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3.png" Type="http://schemas.openxmlformats.org/officeDocument/2006/relationships/image"/><Relationship Id="rId9" Target="../media/image1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Relationship Id="rId5" Target="../media/image11.png" Type="http://schemas.openxmlformats.org/officeDocument/2006/relationships/image"/><Relationship Id="rId6" Target="../media/image1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8.png" Type="http://schemas.openxmlformats.org/officeDocument/2006/relationships/image"/><Relationship Id="rId7" Target="../media/image10.png" Type="http://schemas.openxmlformats.org/officeDocument/2006/relationships/image"/><Relationship Id="rId8" Target="../media/image19.png" Type="http://schemas.openxmlformats.org/officeDocument/2006/relationships/image"/><Relationship Id="rId9" Target="../media/image20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18.png" Type="http://schemas.openxmlformats.org/officeDocument/2006/relationships/image"/><Relationship Id="rId8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2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75567" y="-4926720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271731" y="6544095"/>
            <a:ext cx="6009009" cy="6009009"/>
          </a:xfrm>
          <a:custGeom>
            <a:avLst/>
            <a:gdLst/>
            <a:ahLst/>
            <a:cxnLst/>
            <a:rect r="r" b="b" t="t" l="l"/>
            <a:pathLst>
              <a:path h="6009009" w="6009009">
                <a:moveTo>
                  <a:pt x="0" y="0"/>
                </a:moveTo>
                <a:lnTo>
                  <a:pt x="6009009" y="0"/>
                </a:lnTo>
                <a:lnTo>
                  <a:pt x="6009009" y="6009010"/>
                </a:lnTo>
                <a:lnTo>
                  <a:pt x="0" y="600901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8100000">
            <a:off x="11884038" y="6896830"/>
            <a:ext cx="8209501" cy="6060105"/>
          </a:xfrm>
          <a:custGeom>
            <a:avLst/>
            <a:gdLst/>
            <a:ahLst/>
            <a:cxnLst/>
            <a:rect r="r" b="b" t="t" l="l"/>
            <a:pathLst>
              <a:path h="6060105" w="8209501">
                <a:moveTo>
                  <a:pt x="0" y="0"/>
                </a:moveTo>
                <a:lnTo>
                  <a:pt x="8209501" y="0"/>
                </a:lnTo>
                <a:lnTo>
                  <a:pt x="8209501" y="6060105"/>
                </a:lnTo>
                <a:lnTo>
                  <a:pt x="0" y="60601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1393429">
            <a:off x="12271558" y="6401948"/>
            <a:ext cx="4723918" cy="2308815"/>
          </a:xfrm>
          <a:custGeom>
            <a:avLst/>
            <a:gdLst/>
            <a:ahLst/>
            <a:cxnLst/>
            <a:rect r="r" b="b" t="t" l="l"/>
            <a:pathLst>
              <a:path h="2308815" w="4723918">
                <a:moveTo>
                  <a:pt x="0" y="0"/>
                </a:moveTo>
                <a:lnTo>
                  <a:pt x="4723917" y="0"/>
                </a:lnTo>
                <a:lnTo>
                  <a:pt x="4723917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732774" y="2271889"/>
            <a:ext cx="3597907" cy="3671334"/>
          </a:xfrm>
          <a:custGeom>
            <a:avLst/>
            <a:gdLst/>
            <a:ahLst/>
            <a:cxnLst/>
            <a:rect r="r" b="b" t="t" l="l"/>
            <a:pathLst>
              <a:path h="3671334" w="3597907">
                <a:moveTo>
                  <a:pt x="0" y="0"/>
                </a:moveTo>
                <a:lnTo>
                  <a:pt x="3597907" y="0"/>
                </a:lnTo>
                <a:lnTo>
                  <a:pt x="3597907" y="3671334"/>
                </a:lnTo>
                <a:lnTo>
                  <a:pt x="0" y="367133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3042606">
            <a:off x="-947227" y="8169399"/>
            <a:ext cx="4602247" cy="3514966"/>
          </a:xfrm>
          <a:custGeom>
            <a:avLst/>
            <a:gdLst/>
            <a:ahLst/>
            <a:cxnLst/>
            <a:rect r="r" b="b" t="t" l="l"/>
            <a:pathLst>
              <a:path h="3514966" w="4602247">
                <a:moveTo>
                  <a:pt x="0" y="0"/>
                </a:moveTo>
                <a:lnTo>
                  <a:pt x="4602247" y="0"/>
                </a:lnTo>
                <a:lnTo>
                  <a:pt x="4602247" y="3514967"/>
                </a:lnTo>
                <a:lnTo>
                  <a:pt x="0" y="351496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295628" y="3455051"/>
            <a:ext cx="11696744" cy="3195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21"/>
              </a:lnSpc>
            </a:pPr>
            <a:r>
              <a:rPr lang="en-US" sz="9157">
                <a:solidFill>
                  <a:srgbClr val="FFFFFF"/>
                </a:solidFill>
                <a:latin typeface="Neue Machina Ultra-Bold"/>
              </a:rPr>
              <a:t>MALWARE ANALYSIS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75567" y="-5108501"/>
            <a:ext cx="9808535" cy="9808535"/>
          </a:xfrm>
          <a:custGeom>
            <a:avLst/>
            <a:gdLst/>
            <a:ahLst/>
            <a:cxnLst/>
            <a:rect r="r" b="b" t="t" l="l"/>
            <a:pathLst>
              <a:path h="9808535" w="9808535">
                <a:moveTo>
                  <a:pt x="0" y="0"/>
                </a:moveTo>
                <a:lnTo>
                  <a:pt x="9808534" y="0"/>
                </a:lnTo>
                <a:lnTo>
                  <a:pt x="9808534" y="9808535"/>
                </a:lnTo>
                <a:lnTo>
                  <a:pt x="0" y="98085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823539" y="6359184"/>
            <a:ext cx="8086060" cy="8086060"/>
          </a:xfrm>
          <a:custGeom>
            <a:avLst/>
            <a:gdLst/>
            <a:ahLst/>
            <a:cxnLst/>
            <a:rect r="r" b="b" t="t" l="l"/>
            <a:pathLst>
              <a:path h="8086060" w="8086060">
                <a:moveTo>
                  <a:pt x="0" y="0"/>
                </a:moveTo>
                <a:lnTo>
                  <a:pt x="8086060" y="0"/>
                </a:lnTo>
                <a:lnTo>
                  <a:pt x="8086060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9029493" y="1664950"/>
            <a:ext cx="12718369" cy="9388469"/>
          </a:xfrm>
          <a:custGeom>
            <a:avLst/>
            <a:gdLst/>
            <a:ahLst/>
            <a:cxnLst/>
            <a:rect r="r" b="b" t="t" l="l"/>
            <a:pathLst>
              <a:path h="9388469" w="12718369">
                <a:moveTo>
                  <a:pt x="0" y="0"/>
                </a:moveTo>
                <a:lnTo>
                  <a:pt x="12718369" y="0"/>
                </a:lnTo>
                <a:lnTo>
                  <a:pt x="12718369" y="9388469"/>
                </a:lnTo>
                <a:lnTo>
                  <a:pt x="0" y="93884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33898" y="2346313"/>
            <a:ext cx="2292647" cy="2635226"/>
          </a:xfrm>
          <a:custGeom>
            <a:avLst/>
            <a:gdLst/>
            <a:ahLst/>
            <a:cxnLst/>
            <a:rect r="r" b="b" t="t" l="l"/>
            <a:pathLst>
              <a:path h="2635226" w="2292647">
                <a:moveTo>
                  <a:pt x="0" y="0"/>
                </a:moveTo>
                <a:lnTo>
                  <a:pt x="2292647" y="0"/>
                </a:lnTo>
                <a:lnTo>
                  <a:pt x="2292647" y="2635227"/>
                </a:lnTo>
                <a:lnTo>
                  <a:pt x="0" y="263522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1953174">
            <a:off x="-59279" y="8766770"/>
            <a:ext cx="5153321" cy="3040459"/>
          </a:xfrm>
          <a:custGeom>
            <a:avLst/>
            <a:gdLst/>
            <a:ahLst/>
            <a:cxnLst/>
            <a:rect r="r" b="b" t="t" l="l"/>
            <a:pathLst>
              <a:path h="3040459" w="5153321">
                <a:moveTo>
                  <a:pt x="0" y="0"/>
                </a:moveTo>
                <a:lnTo>
                  <a:pt x="5153321" y="0"/>
                </a:lnTo>
                <a:lnTo>
                  <a:pt x="5153321" y="3040460"/>
                </a:lnTo>
                <a:lnTo>
                  <a:pt x="0" y="304046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2726913" y="1664932"/>
            <a:ext cx="6888896" cy="7185289"/>
          </a:xfrm>
          <a:custGeom>
            <a:avLst/>
            <a:gdLst/>
            <a:ahLst/>
            <a:cxnLst/>
            <a:rect r="r" b="b" t="t" l="l"/>
            <a:pathLst>
              <a:path h="7185289" w="6888896">
                <a:moveTo>
                  <a:pt x="0" y="0"/>
                </a:moveTo>
                <a:lnTo>
                  <a:pt x="6888897" y="0"/>
                </a:lnTo>
                <a:lnTo>
                  <a:pt x="6888897" y="7185290"/>
                </a:lnTo>
                <a:lnTo>
                  <a:pt x="0" y="718529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3472617" y="537300"/>
            <a:ext cx="10837236" cy="18090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740"/>
              </a:lnSpc>
            </a:pPr>
            <a:r>
              <a:rPr lang="en-US" sz="10529">
                <a:solidFill>
                  <a:srgbClr val="FFFFFF"/>
                </a:solidFill>
                <a:latin typeface="Neue Machina Ultra-Bold"/>
              </a:rPr>
              <a:t>TRACCIA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72617" y="2811223"/>
            <a:ext cx="8608225" cy="6038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4"/>
              </a:lnSpc>
            </a:pPr>
            <a:r>
              <a:rPr lang="en-US" sz="2288">
                <a:solidFill>
                  <a:srgbClr val="FFFFFF"/>
                </a:solidFill>
                <a:latin typeface="Montserrat"/>
              </a:rPr>
              <a:t>Con riferimento al codice presente nelle slide successive, rispondere ai seguenti quesiti: </a:t>
            </a:r>
          </a:p>
          <a:p>
            <a:pPr>
              <a:lnSpc>
                <a:spcPts val="3204"/>
              </a:lnSpc>
            </a:pPr>
            <a:r>
              <a:rPr lang="en-US" sz="2288">
                <a:solidFill>
                  <a:srgbClr val="FFFFFF"/>
                </a:solidFill>
                <a:latin typeface="Montserrat"/>
              </a:rPr>
              <a:t>1. Spiegate, motivando, quale salto condizionale effettua il Malware. </a:t>
            </a:r>
          </a:p>
          <a:p>
            <a:pPr>
              <a:lnSpc>
                <a:spcPts val="3204"/>
              </a:lnSpc>
            </a:pPr>
            <a:r>
              <a:rPr lang="en-US" sz="2288">
                <a:solidFill>
                  <a:srgbClr val="FFFFFF"/>
                </a:solidFill>
                <a:latin typeface="Montserrat"/>
              </a:rPr>
              <a:t>2. Disegnare un diagramma di flusso (prendete come esempio la visualizzazione grafica di IDA) identificando i salti condizionali (sia quelli effettuati che quelli non effettuati). Indicate con una linea verdei salti effettuati, mentre con una linea rossai salti non effettuati. </a:t>
            </a:r>
          </a:p>
          <a:p>
            <a:pPr>
              <a:lnSpc>
                <a:spcPts val="3204"/>
              </a:lnSpc>
            </a:pPr>
            <a:r>
              <a:rPr lang="en-US" sz="2288">
                <a:solidFill>
                  <a:srgbClr val="FFFFFF"/>
                </a:solidFill>
                <a:latin typeface="Montserrat"/>
              </a:rPr>
              <a:t>3. Quali sono le diverse funzionalità implementate all’interno del Malware? </a:t>
            </a:r>
          </a:p>
          <a:p>
            <a:pPr>
              <a:lnSpc>
                <a:spcPts val="3204"/>
              </a:lnSpc>
            </a:pPr>
            <a:r>
              <a:rPr lang="en-US" sz="2288">
                <a:solidFill>
                  <a:srgbClr val="FFFFFF"/>
                </a:solidFill>
                <a:latin typeface="Montserrat"/>
              </a:rPr>
              <a:t>4. Con riferimento alle istruzioni «call» presenti in tabella 2 e 3, dettagliare come sono passati gli argomenti alle successive chiamate di funzione . Aggiungere eventuali dettagli tecnici/teorici.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3134">
            <a:off x="-234626" y="7511228"/>
            <a:ext cx="8732717" cy="6446333"/>
          </a:xfrm>
          <a:custGeom>
            <a:avLst/>
            <a:gdLst/>
            <a:ahLst/>
            <a:cxnLst/>
            <a:rect r="r" b="b" t="t" l="l"/>
            <a:pathLst>
              <a:path h="6446333" w="8732717">
                <a:moveTo>
                  <a:pt x="0" y="0"/>
                </a:moveTo>
                <a:lnTo>
                  <a:pt x="8732717" y="0"/>
                </a:lnTo>
                <a:lnTo>
                  <a:pt x="8732717" y="6446332"/>
                </a:lnTo>
                <a:lnTo>
                  <a:pt x="0" y="64463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686091" y="-3553501"/>
            <a:ext cx="7966832" cy="7966832"/>
          </a:xfrm>
          <a:custGeom>
            <a:avLst/>
            <a:gdLst/>
            <a:ahLst/>
            <a:cxnLst/>
            <a:rect r="r" b="b" t="t" l="l"/>
            <a:pathLst>
              <a:path h="7966832" w="7966832">
                <a:moveTo>
                  <a:pt x="0" y="0"/>
                </a:moveTo>
                <a:lnTo>
                  <a:pt x="7966832" y="0"/>
                </a:lnTo>
                <a:lnTo>
                  <a:pt x="7966832" y="7966832"/>
                </a:lnTo>
                <a:lnTo>
                  <a:pt x="0" y="79668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00499" y="-175159"/>
            <a:ext cx="7517602" cy="10637319"/>
          </a:xfrm>
          <a:custGeom>
            <a:avLst/>
            <a:gdLst/>
            <a:ahLst/>
            <a:cxnLst/>
            <a:rect r="r" b="b" t="t" l="l"/>
            <a:pathLst>
              <a:path h="10637319" w="7517602">
                <a:moveTo>
                  <a:pt x="0" y="0"/>
                </a:moveTo>
                <a:lnTo>
                  <a:pt x="7517602" y="0"/>
                </a:lnTo>
                <a:lnTo>
                  <a:pt x="7517602" y="10637318"/>
                </a:lnTo>
                <a:lnTo>
                  <a:pt x="0" y="1063731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-14573" r="-62119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05784" y="805069"/>
            <a:ext cx="3874294" cy="2862135"/>
          </a:xfrm>
          <a:custGeom>
            <a:avLst/>
            <a:gdLst/>
            <a:ahLst/>
            <a:cxnLst/>
            <a:rect r="r" b="b" t="t" l="l"/>
            <a:pathLst>
              <a:path h="2862135" w="3874294">
                <a:moveTo>
                  <a:pt x="0" y="0"/>
                </a:moveTo>
                <a:lnTo>
                  <a:pt x="3874294" y="0"/>
                </a:lnTo>
                <a:lnTo>
                  <a:pt x="3874294" y="2862135"/>
                </a:lnTo>
                <a:lnTo>
                  <a:pt x="0" y="28621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925861" y="7046518"/>
            <a:ext cx="8959061" cy="6831284"/>
          </a:xfrm>
          <a:custGeom>
            <a:avLst/>
            <a:gdLst/>
            <a:ahLst/>
            <a:cxnLst/>
            <a:rect r="r" b="b" t="t" l="l"/>
            <a:pathLst>
              <a:path h="6831284" w="8959061">
                <a:moveTo>
                  <a:pt x="0" y="0"/>
                </a:moveTo>
                <a:lnTo>
                  <a:pt x="8959061" y="0"/>
                </a:lnTo>
                <a:lnTo>
                  <a:pt x="8959061" y="6831283"/>
                </a:lnTo>
                <a:lnTo>
                  <a:pt x="0" y="683128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843313" y="5887738"/>
            <a:ext cx="10868156" cy="1339651"/>
          </a:xfrm>
          <a:custGeom>
            <a:avLst/>
            <a:gdLst/>
            <a:ahLst/>
            <a:cxnLst/>
            <a:rect r="r" b="b" t="t" l="l"/>
            <a:pathLst>
              <a:path h="1339651" w="10868156">
                <a:moveTo>
                  <a:pt x="0" y="0"/>
                </a:moveTo>
                <a:lnTo>
                  <a:pt x="10868156" y="0"/>
                </a:lnTo>
                <a:lnTo>
                  <a:pt x="10868156" y="1339651"/>
                </a:lnTo>
                <a:lnTo>
                  <a:pt x="0" y="1339651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092588"/>
            <a:ext cx="11698189" cy="1369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148"/>
              </a:lnSpc>
            </a:pPr>
            <a:r>
              <a:rPr lang="en-US" sz="7963">
                <a:solidFill>
                  <a:srgbClr val="FFFFFF"/>
                </a:solidFill>
                <a:latin typeface="Neue Machina Ultra-Bold"/>
              </a:rPr>
              <a:t>Salto condizionale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53670" y="3003629"/>
            <a:ext cx="10636991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Il salto condizionale effettuato dal malware è </a:t>
            </a:r>
            <a:r>
              <a:rPr lang="en-US" sz="2499">
                <a:solidFill>
                  <a:srgbClr val="FFFFFF"/>
                </a:solidFill>
                <a:latin typeface="Montserrat Semi-Bold"/>
              </a:rPr>
              <a:t>jnz loc0040BBA0</a:t>
            </a:r>
            <a:r>
              <a:rPr lang="en-US" sz="2499">
                <a:solidFill>
                  <a:srgbClr val="FFFFFF"/>
                </a:solidFill>
                <a:latin typeface="Montserrat"/>
              </a:rPr>
              <a:t> all'indirizzo </a:t>
            </a:r>
            <a:r>
              <a:rPr lang="en-US" sz="2499">
                <a:solidFill>
                  <a:srgbClr val="FFFFFF"/>
                </a:solidFill>
                <a:latin typeface="Montserrat Semi-Bold"/>
              </a:rPr>
              <a:t>00401048</a:t>
            </a:r>
            <a:r>
              <a:rPr lang="en-US" sz="2499">
                <a:solidFill>
                  <a:srgbClr val="FFFFFF"/>
                </a:solidFill>
                <a:latin typeface="Montserrat"/>
              </a:rPr>
              <a:t> nella Tabella 1. Questo salto condizionale viene eseguito se il registro </a:t>
            </a:r>
            <a:r>
              <a:rPr lang="en-US" sz="2499">
                <a:solidFill>
                  <a:srgbClr val="FFFFFF"/>
                </a:solidFill>
                <a:latin typeface="Montserrat Semi-Bold"/>
              </a:rPr>
              <a:t>EAX</a:t>
            </a:r>
            <a:r>
              <a:rPr lang="en-US" sz="2499">
                <a:solidFill>
                  <a:srgbClr val="FFFFFF"/>
                </a:solidFill>
                <a:latin typeface="Montserrat"/>
              </a:rPr>
              <a:t> non è uguale a 5.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168384" y="-2084520"/>
            <a:ext cx="8831880" cy="8831880"/>
          </a:xfrm>
          <a:custGeom>
            <a:avLst/>
            <a:gdLst/>
            <a:ahLst/>
            <a:cxnLst/>
            <a:rect r="r" b="b" t="t" l="l"/>
            <a:pathLst>
              <a:path h="8831880" w="8831880">
                <a:moveTo>
                  <a:pt x="0" y="0"/>
                </a:moveTo>
                <a:lnTo>
                  <a:pt x="8831880" y="0"/>
                </a:lnTo>
                <a:lnTo>
                  <a:pt x="8831880" y="8831880"/>
                </a:lnTo>
                <a:lnTo>
                  <a:pt x="0" y="88318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4238979">
            <a:off x="-345749" y="-2366999"/>
            <a:ext cx="3493701" cy="5774713"/>
          </a:xfrm>
          <a:custGeom>
            <a:avLst/>
            <a:gdLst/>
            <a:ahLst/>
            <a:cxnLst/>
            <a:rect r="r" b="b" t="t" l="l"/>
            <a:pathLst>
              <a:path h="5774713" w="3493701">
                <a:moveTo>
                  <a:pt x="0" y="0"/>
                </a:moveTo>
                <a:lnTo>
                  <a:pt x="3493702" y="0"/>
                </a:lnTo>
                <a:lnTo>
                  <a:pt x="3493702" y="5774713"/>
                </a:lnTo>
                <a:lnTo>
                  <a:pt x="0" y="57747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3223036">
            <a:off x="15631061" y="3684321"/>
            <a:ext cx="6022673" cy="3553377"/>
          </a:xfrm>
          <a:custGeom>
            <a:avLst/>
            <a:gdLst/>
            <a:ahLst/>
            <a:cxnLst/>
            <a:rect r="r" b="b" t="t" l="l"/>
            <a:pathLst>
              <a:path h="3553377" w="6022673">
                <a:moveTo>
                  <a:pt x="0" y="0"/>
                </a:moveTo>
                <a:lnTo>
                  <a:pt x="6022673" y="0"/>
                </a:lnTo>
                <a:lnTo>
                  <a:pt x="6022673" y="3553377"/>
                </a:lnTo>
                <a:lnTo>
                  <a:pt x="0" y="355337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227808" y="1475258"/>
            <a:ext cx="9832385" cy="8282404"/>
          </a:xfrm>
          <a:custGeom>
            <a:avLst/>
            <a:gdLst/>
            <a:ahLst/>
            <a:cxnLst/>
            <a:rect r="r" b="b" t="t" l="l"/>
            <a:pathLst>
              <a:path h="8282404" w="9832385">
                <a:moveTo>
                  <a:pt x="0" y="0"/>
                </a:moveTo>
                <a:lnTo>
                  <a:pt x="9832384" y="0"/>
                </a:lnTo>
                <a:lnTo>
                  <a:pt x="9832384" y="8282405"/>
                </a:lnTo>
                <a:lnTo>
                  <a:pt x="0" y="828240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711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433233" y="269941"/>
            <a:ext cx="9421534" cy="1078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85"/>
              </a:lnSpc>
            </a:pPr>
            <a:r>
              <a:rPr lang="en-US" sz="6275">
                <a:solidFill>
                  <a:srgbClr val="FFFFFF"/>
                </a:solidFill>
                <a:latin typeface="Neue Machina Ultra-Bold"/>
              </a:rPr>
              <a:t>Diagramma di flusso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78214" y="-4882840"/>
            <a:ext cx="9218676" cy="9218676"/>
          </a:xfrm>
          <a:custGeom>
            <a:avLst/>
            <a:gdLst/>
            <a:ahLst/>
            <a:cxnLst/>
            <a:rect r="r" b="b" t="t" l="l"/>
            <a:pathLst>
              <a:path h="9218676" w="9218676">
                <a:moveTo>
                  <a:pt x="0" y="0"/>
                </a:moveTo>
                <a:lnTo>
                  <a:pt x="9218676" y="0"/>
                </a:lnTo>
                <a:lnTo>
                  <a:pt x="9218676" y="9218677"/>
                </a:lnTo>
                <a:lnTo>
                  <a:pt x="0" y="9218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720443" y="-1551311"/>
            <a:ext cx="8685325" cy="8685325"/>
          </a:xfrm>
          <a:custGeom>
            <a:avLst/>
            <a:gdLst/>
            <a:ahLst/>
            <a:cxnLst/>
            <a:rect r="r" b="b" t="t" l="l"/>
            <a:pathLst>
              <a:path h="8685325" w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247802" y="4806269"/>
            <a:ext cx="9218676" cy="9218676"/>
          </a:xfrm>
          <a:custGeom>
            <a:avLst/>
            <a:gdLst/>
            <a:ahLst/>
            <a:cxnLst/>
            <a:rect r="r" b="b" t="t" l="l"/>
            <a:pathLst>
              <a:path h="9218676" w="9218676">
                <a:moveTo>
                  <a:pt x="0" y="0"/>
                </a:moveTo>
                <a:lnTo>
                  <a:pt x="9218677" y="0"/>
                </a:lnTo>
                <a:lnTo>
                  <a:pt x="9218677" y="9218676"/>
                </a:lnTo>
                <a:lnTo>
                  <a:pt x="0" y="92186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899438" y="7474099"/>
            <a:ext cx="8685325" cy="8685325"/>
          </a:xfrm>
          <a:custGeom>
            <a:avLst/>
            <a:gdLst/>
            <a:ahLst/>
            <a:cxnLst/>
            <a:rect r="r" b="b" t="t" l="l"/>
            <a:pathLst>
              <a:path h="8685325" w="8685325">
                <a:moveTo>
                  <a:pt x="0" y="0"/>
                </a:moveTo>
                <a:lnTo>
                  <a:pt x="8685326" y="0"/>
                </a:lnTo>
                <a:lnTo>
                  <a:pt x="8685326" y="8685325"/>
                </a:lnTo>
                <a:lnTo>
                  <a:pt x="0" y="868532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69971" y="8535586"/>
            <a:ext cx="2778658" cy="2285446"/>
          </a:xfrm>
          <a:custGeom>
            <a:avLst/>
            <a:gdLst/>
            <a:ahLst/>
            <a:cxnLst/>
            <a:rect r="r" b="b" t="t" l="l"/>
            <a:pathLst>
              <a:path h="2285446" w="2778658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14807377" y="-2481624"/>
            <a:ext cx="4903845" cy="5636604"/>
          </a:xfrm>
          <a:custGeom>
            <a:avLst/>
            <a:gdLst/>
            <a:ahLst/>
            <a:cxnLst/>
            <a:rect r="r" b="b" t="t" l="l"/>
            <a:pathLst>
              <a:path h="5636604" w="4903845">
                <a:moveTo>
                  <a:pt x="4903846" y="0"/>
                </a:moveTo>
                <a:lnTo>
                  <a:pt x="0" y="0"/>
                </a:lnTo>
                <a:lnTo>
                  <a:pt x="0" y="5636603"/>
                </a:lnTo>
                <a:lnTo>
                  <a:pt x="4903846" y="5636603"/>
                </a:lnTo>
                <a:lnTo>
                  <a:pt x="4903846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314074" y="3892478"/>
            <a:ext cx="11316947" cy="913791"/>
          </a:xfrm>
          <a:custGeom>
            <a:avLst/>
            <a:gdLst/>
            <a:ahLst/>
            <a:cxnLst/>
            <a:rect r="r" b="b" t="t" l="l"/>
            <a:pathLst>
              <a:path h="913791" w="11316947">
                <a:moveTo>
                  <a:pt x="0" y="0"/>
                </a:moveTo>
                <a:lnTo>
                  <a:pt x="11316947" y="0"/>
                </a:lnTo>
                <a:lnTo>
                  <a:pt x="11316947" y="913791"/>
                </a:lnTo>
                <a:lnTo>
                  <a:pt x="0" y="91379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3998" y="2358065"/>
            <a:ext cx="11887695" cy="3479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Le diverse funzionalità implementate all'interno del malware sono: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Download di un file da www.malwaredownload.com utilizzando la funzione DownloadToFile.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Montserrat"/>
              </a:rPr>
              <a:t>Esecuzione di un file .exe dalla directory C:\Program and Settings\Local User\Desktop\ utilizzando la funzione WinExec.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14074" y="6176975"/>
            <a:ext cx="11307542" cy="1297125"/>
          </a:xfrm>
          <a:custGeom>
            <a:avLst/>
            <a:gdLst/>
            <a:ahLst/>
            <a:cxnLst/>
            <a:rect r="r" b="b" t="t" l="l"/>
            <a:pathLst>
              <a:path h="1297125" w="11307542">
                <a:moveTo>
                  <a:pt x="0" y="0"/>
                </a:moveTo>
                <a:lnTo>
                  <a:pt x="11307543" y="0"/>
                </a:lnTo>
                <a:lnTo>
                  <a:pt x="11307543" y="1297124"/>
                </a:lnTo>
                <a:lnTo>
                  <a:pt x="0" y="129712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885825"/>
            <a:ext cx="13714350" cy="1171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68"/>
              </a:lnSpc>
            </a:pPr>
            <a:r>
              <a:rPr lang="en-US" sz="6763">
                <a:solidFill>
                  <a:srgbClr val="FFFFFF"/>
                </a:solidFill>
                <a:latin typeface="Neue Machina Ultra-Bold"/>
              </a:rPr>
              <a:t>Funzionalità implementate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487719" y="-2942560"/>
            <a:ext cx="8996085" cy="8996085"/>
          </a:xfrm>
          <a:custGeom>
            <a:avLst/>
            <a:gdLst/>
            <a:ahLst/>
            <a:cxnLst/>
            <a:rect r="r" b="b" t="t" l="l"/>
            <a:pathLst>
              <a:path h="8996085" w="8996085">
                <a:moveTo>
                  <a:pt x="0" y="0"/>
                </a:moveTo>
                <a:lnTo>
                  <a:pt x="8996085" y="0"/>
                </a:lnTo>
                <a:lnTo>
                  <a:pt x="8996085" y="8996085"/>
                </a:lnTo>
                <a:lnTo>
                  <a:pt x="0" y="89960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714326" y="6543974"/>
            <a:ext cx="5428652" cy="5428652"/>
          </a:xfrm>
          <a:custGeom>
            <a:avLst/>
            <a:gdLst/>
            <a:ahLst/>
            <a:cxnLst/>
            <a:rect r="r" b="b" t="t" l="l"/>
            <a:pathLst>
              <a:path h="5428652" w="5428652">
                <a:moveTo>
                  <a:pt x="0" y="0"/>
                </a:moveTo>
                <a:lnTo>
                  <a:pt x="5428652" y="0"/>
                </a:lnTo>
                <a:lnTo>
                  <a:pt x="5428652" y="5428652"/>
                </a:lnTo>
                <a:lnTo>
                  <a:pt x="0" y="542865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25882" y="6874980"/>
            <a:ext cx="6095177" cy="6095177"/>
          </a:xfrm>
          <a:custGeom>
            <a:avLst/>
            <a:gdLst/>
            <a:ahLst/>
            <a:cxnLst/>
            <a:rect r="r" b="b" t="t" l="l"/>
            <a:pathLst>
              <a:path h="6095177" w="6095177">
                <a:moveTo>
                  <a:pt x="0" y="0"/>
                </a:moveTo>
                <a:lnTo>
                  <a:pt x="6095177" y="0"/>
                </a:lnTo>
                <a:lnTo>
                  <a:pt x="6095177" y="6095177"/>
                </a:lnTo>
                <a:lnTo>
                  <a:pt x="0" y="60951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320654">
            <a:off x="15023685" y="2224"/>
            <a:ext cx="4471230" cy="2308815"/>
          </a:xfrm>
          <a:custGeom>
            <a:avLst/>
            <a:gdLst/>
            <a:ahLst/>
            <a:cxnLst/>
            <a:rect r="r" b="b" t="t" l="l"/>
            <a:pathLst>
              <a:path h="2308815" w="4471230">
                <a:moveTo>
                  <a:pt x="0" y="0"/>
                </a:moveTo>
                <a:lnTo>
                  <a:pt x="4471230" y="0"/>
                </a:lnTo>
                <a:lnTo>
                  <a:pt x="4471230" y="2308815"/>
                </a:lnTo>
                <a:lnTo>
                  <a:pt x="0" y="23088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-5651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4661459">
            <a:off x="-860948" y="8286627"/>
            <a:ext cx="2778658" cy="2285446"/>
          </a:xfrm>
          <a:custGeom>
            <a:avLst/>
            <a:gdLst/>
            <a:ahLst/>
            <a:cxnLst/>
            <a:rect r="r" b="b" t="t" l="l"/>
            <a:pathLst>
              <a:path h="2285446" w="2778658">
                <a:moveTo>
                  <a:pt x="0" y="0"/>
                </a:moveTo>
                <a:lnTo>
                  <a:pt x="2778658" y="0"/>
                </a:lnTo>
                <a:lnTo>
                  <a:pt x="2778658" y="2285447"/>
                </a:lnTo>
                <a:lnTo>
                  <a:pt x="0" y="228544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778223" y="6543974"/>
            <a:ext cx="7210834" cy="5994006"/>
          </a:xfrm>
          <a:custGeom>
            <a:avLst/>
            <a:gdLst/>
            <a:ahLst/>
            <a:cxnLst/>
            <a:rect r="r" b="b" t="t" l="l"/>
            <a:pathLst>
              <a:path h="5994006" w="7210834">
                <a:moveTo>
                  <a:pt x="0" y="0"/>
                </a:moveTo>
                <a:lnTo>
                  <a:pt x="7210834" y="0"/>
                </a:lnTo>
                <a:lnTo>
                  <a:pt x="7210834" y="5994006"/>
                </a:lnTo>
                <a:lnTo>
                  <a:pt x="0" y="599400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896203"/>
            <a:ext cx="13492036" cy="1185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748"/>
              </a:lnSpc>
            </a:pPr>
            <a:r>
              <a:rPr lang="en-US" sz="6963">
                <a:solidFill>
                  <a:srgbClr val="FFFFFF"/>
                </a:solidFill>
                <a:latin typeface="Neue Machina Ultra-Bold"/>
              </a:rPr>
              <a:t>Passaggio degli argomenti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708275"/>
            <a:ext cx="14290826" cy="416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07"/>
              </a:lnSpc>
            </a:pPr>
            <a:r>
              <a:rPr lang="en-US" sz="2648">
                <a:solidFill>
                  <a:srgbClr val="FFFFFF"/>
                </a:solidFill>
                <a:latin typeface="Montserrat"/>
              </a:rPr>
              <a:t>Con riferimento alle istruzioni "call" presenti nelle tabelle 2 e 3:</a:t>
            </a:r>
          </a:p>
          <a:p>
            <a:pPr marL="571705" indent="-285853" lvl="1">
              <a:lnSpc>
                <a:spcPts val="3707"/>
              </a:lnSpc>
              <a:buFont typeface="Arial"/>
              <a:buChar char="•"/>
            </a:pPr>
            <a:r>
              <a:rPr lang="en-US" sz="2648">
                <a:solidFill>
                  <a:srgbClr val="FF3131"/>
                </a:solidFill>
                <a:latin typeface="Montserrat"/>
              </a:rPr>
              <a:t>call DownloadToFile():</a:t>
            </a:r>
            <a:r>
              <a:rPr lang="en-US" sz="2648">
                <a:solidFill>
                  <a:srgbClr val="FFFFFF"/>
                </a:solidFill>
                <a:latin typeface="Montserrat"/>
              </a:rPr>
              <a:t> Prima dell'esecuzione di questa chiamata di funzione, il valore di EAX viene impostato a EDI, che contiene l'URL www.malwaredownload.com. Il valore di EAX viene quindi pushato nello stack come argomento per la funzione DownloadToFile().</a:t>
            </a:r>
          </a:p>
          <a:p>
            <a:pPr marL="571705" indent="-285853" lvl="1">
              <a:lnSpc>
                <a:spcPts val="3707"/>
              </a:lnSpc>
              <a:buFont typeface="Arial"/>
              <a:buChar char="•"/>
            </a:pPr>
            <a:r>
              <a:rPr lang="en-US" sz="2648">
                <a:solidFill>
                  <a:srgbClr val="FF3131"/>
                </a:solidFill>
                <a:latin typeface="Montserrat"/>
              </a:rPr>
              <a:t>call WinExec(): </a:t>
            </a:r>
            <a:r>
              <a:rPr lang="en-US" sz="2648">
                <a:solidFill>
                  <a:srgbClr val="FFFFFF"/>
                </a:solidFill>
                <a:latin typeface="Montserrat"/>
              </a:rPr>
              <a:t>Prima dell'esecuzione di questa chiamata di funzione, il valore di EDX viene impostato a EDI, che contiene il percorso del file .exe da eseguire. Quindi, il valore di EDX viene pushato nello stack come argomento per la funzione WinExec().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1204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354044" y="1024236"/>
            <a:ext cx="6896632" cy="6896632"/>
          </a:xfrm>
          <a:custGeom>
            <a:avLst/>
            <a:gdLst/>
            <a:ahLst/>
            <a:cxnLst/>
            <a:rect r="r" b="b" t="t" l="l"/>
            <a:pathLst>
              <a:path h="6896632" w="6896632">
                <a:moveTo>
                  <a:pt x="0" y="0"/>
                </a:moveTo>
                <a:lnTo>
                  <a:pt x="6896633" y="0"/>
                </a:lnTo>
                <a:lnTo>
                  <a:pt x="6896633" y="6896632"/>
                </a:lnTo>
                <a:lnTo>
                  <a:pt x="0" y="68966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831439" y="3191290"/>
            <a:ext cx="8086060" cy="8086060"/>
          </a:xfrm>
          <a:custGeom>
            <a:avLst/>
            <a:gdLst/>
            <a:ahLst/>
            <a:cxnLst/>
            <a:rect r="r" b="b" t="t" l="l"/>
            <a:pathLst>
              <a:path h="8086060" w="8086060">
                <a:moveTo>
                  <a:pt x="0" y="0"/>
                </a:moveTo>
                <a:lnTo>
                  <a:pt x="8086061" y="0"/>
                </a:lnTo>
                <a:lnTo>
                  <a:pt x="8086061" y="8086061"/>
                </a:lnTo>
                <a:lnTo>
                  <a:pt x="0" y="808606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5400000">
            <a:off x="11928816" y="449266"/>
            <a:ext cx="12718369" cy="9388469"/>
          </a:xfrm>
          <a:custGeom>
            <a:avLst/>
            <a:gdLst/>
            <a:ahLst/>
            <a:cxnLst/>
            <a:rect r="r" b="b" t="t" l="l"/>
            <a:pathLst>
              <a:path h="9388469" w="12718369">
                <a:moveTo>
                  <a:pt x="0" y="0"/>
                </a:moveTo>
                <a:lnTo>
                  <a:pt x="12718368" y="0"/>
                </a:lnTo>
                <a:lnTo>
                  <a:pt x="12718368" y="9388468"/>
                </a:lnTo>
                <a:lnTo>
                  <a:pt x="0" y="93884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823539" y="2903539"/>
            <a:ext cx="5366128" cy="5017329"/>
          </a:xfrm>
          <a:custGeom>
            <a:avLst/>
            <a:gdLst/>
            <a:ahLst/>
            <a:cxnLst/>
            <a:rect r="r" b="b" t="t" l="l"/>
            <a:pathLst>
              <a:path h="5017329" w="5366128">
                <a:moveTo>
                  <a:pt x="0" y="0"/>
                </a:moveTo>
                <a:lnTo>
                  <a:pt x="5366128" y="0"/>
                </a:lnTo>
                <a:lnTo>
                  <a:pt x="5366128" y="5017329"/>
                </a:lnTo>
                <a:lnTo>
                  <a:pt x="0" y="501732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266936" y="4030611"/>
            <a:ext cx="9754127" cy="2610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48"/>
              </a:lnSpc>
            </a:pPr>
            <a:r>
              <a:rPr lang="en-US" sz="7463">
                <a:solidFill>
                  <a:srgbClr val="FFFFFF"/>
                </a:solidFill>
                <a:latin typeface="Neue Machina Ultra-Bold"/>
              </a:rPr>
              <a:t>GRAZIE DELL’ATTENZIONE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DAF-Q02OZwk</dc:identifier>
  <dcterms:modified xsi:type="dcterms:W3CDTF">2011-08-01T06:04:30Z</dcterms:modified>
  <cp:revision>1</cp:revision>
  <dc:title>MALWARE ANALYSIS</dc:title>
</cp:coreProperties>
</file>

<file path=docProps/thumbnail.jpeg>
</file>